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120" userDrawn="1">
          <p15:clr>
            <a:srgbClr val="A4A3A4"/>
          </p15:clr>
        </p15:guide>
        <p15:guide id="2" orient="horz" pos="42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9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984" y="150"/>
      </p:cViewPr>
      <p:guideLst>
        <p:guide pos="3120"/>
        <p:guide orient="horz" pos="42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1425"/>
            <a:ext cx="48355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F3439-E92C-4CB5-ABC0-4F1264CD12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49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73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7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19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61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11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95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79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39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93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3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B4A6C-D28F-4FED-9C91-D62264706EB6}" type="datetimeFigureOut">
              <a:rPr kumimoji="1" lang="ja-JP" altLang="en-US" smtClean="0"/>
              <a:t>2023/11/8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31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1342" y="22667"/>
            <a:ext cx="98871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4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Objectives : </a:t>
            </a:r>
            <a:r>
              <a:rPr lang="en-US" altLang="ja-JP" sz="4000" b="1" dirty="0">
                <a:solidFill>
                  <a:srgbClr val="C0000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Chiba Campaign 2023</a:t>
            </a:r>
            <a:endParaRPr lang="en-US" altLang="ja-JP" sz="4400" b="1" dirty="0">
              <a:solidFill>
                <a:srgbClr val="C0000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342" y="986523"/>
            <a:ext cx="988716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To better understand spatial-temporal variations in GHGs (CO</a:t>
            </a:r>
            <a:r>
              <a:rPr lang="en-US" altLang="ja-JP" sz="1600" b="1" baseline="-25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&amp; CH</a:t>
            </a:r>
            <a:r>
              <a:rPr lang="en-US" altLang="ja-JP" sz="1600" b="1" baseline="-25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4</a:t>
            </a: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), H</a:t>
            </a:r>
            <a:r>
              <a:rPr lang="en-US" altLang="ja-JP" sz="1600" b="1" baseline="-25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O, other trace gases (NO</a:t>
            </a:r>
            <a:r>
              <a:rPr lang="en-US" altLang="ja-JP" sz="1600" b="1" baseline="-25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SO</a:t>
            </a:r>
            <a:r>
              <a:rPr lang="en-US" altLang="ja-JP" sz="1600" b="1" baseline="-25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etc.), (light-absorbing) aerosol optical properties, and PM</a:t>
            </a:r>
            <a:r>
              <a:rPr lang="en-US" altLang="ja-JP" sz="1600" b="1" baseline="-250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2.5</a:t>
            </a:r>
            <a:r>
              <a:rPr lang="ja-JP" altLang="en-US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&amp;</a:t>
            </a:r>
            <a:r>
              <a:rPr lang="ja-JP" altLang="en-US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BC mass concentrations around Chiba</a:t>
            </a:r>
            <a:endParaRPr lang="en-US" altLang="ja-JP" sz="1600" b="1" dirty="0">
              <a:solidFill>
                <a:srgbClr val="FF000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GHGs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 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LI-7810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H</a:t>
            </a:r>
            <a:r>
              <a:rPr lang="en-US" altLang="ja-JP" sz="1600" b="1" u="sng" baseline="-25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O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 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MAX-DOAS (4AZ-MAXDOAS), CIMEL, radiosonde</a:t>
            </a:r>
            <a:endParaRPr lang="en-US" altLang="ja-JP" sz="1600" dirty="0">
              <a:solidFill>
                <a:srgbClr val="0070C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trace gases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 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MAX-DOAS (4AZ-MAXDOAS)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aerosols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skyradiometer, CIMEL, MAX-DOAS (4AZ-MAXDOAS), </a:t>
            </a:r>
          </a:p>
          <a:p>
            <a:pPr lvl="1"/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		     COSMOS, PM</a:t>
            </a:r>
            <a:r>
              <a:rPr lang="en-US" altLang="ja-JP" sz="1400" baseline="-250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2.5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sensor, etc.</a:t>
            </a:r>
            <a:endParaRPr lang="en-US" altLang="ja-JP" sz="1600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clouds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skyradiometer, sky camera</a:t>
            </a:r>
            <a:endParaRPr lang="en-US" altLang="ja-JP" sz="1600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radiations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pyranometers, PAR, etc.</a:t>
            </a:r>
            <a:endParaRPr lang="en-US" altLang="ja-JP" sz="1600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lvl="1"/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combining with satellite data </a:t>
            </a:r>
          </a:p>
          <a:p>
            <a:pPr lvl="2"/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    </a:t>
            </a:r>
            <a:r>
              <a:rPr lang="en-US" altLang="ja-JP" sz="1400" u="sng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GEMS (ver.2)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</a:t>
            </a:r>
            <a:r>
              <a:rPr lang="en-US" altLang="ja-JP" sz="1400" u="sng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Himawari-9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</a:t>
            </a:r>
            <a:r>
              <a:rPr lang="en-US" altLang="ja-JP" sz="1400" u="sng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GCOM-C (ver.3)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, OMI, TROPOMI</a:t>
            </a:r>
          </a:p>
          <a:p>
            <a:pPr lvl="2"/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    GOME-2, MODIS, GOSAT-1/2, OCO-3, etc.</a:t>
            </a:r>
          </a:p>
          <a:p>
            <a:pPr lvl="1"/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※</a:t>
            </a:r>
            <a:r>
              <a:rPr lang="ja-JP" altLang="en-US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expected for better interpretation of trend analysis</a:t>
            </a:r>
            <a:r>
              <a:rPr lang="ja-JP" altLang="en-US" sz="1600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　</a:t>
            </a:r>
            <a:endParaRPr lang="en-US" altLang="ja-JP" sz="1600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lvl="1"/>
            <a:endParaRPr kumimoji="1" lang="en-US" altLang="ja-JP" sz="1600" b="1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Intercomparison exercise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CO</a:t>
            </a:r>
            <a:r>
              <a:rPr lang="en-US" altLang="ja-JP" sz="1600" b="1" u="sng" baseline="-25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&amp; CH</a:t>
            </a:r>
            <a:r>
              <a:rPr lang="en-US" altLang="ja-JP" sz="1600" b="1" u="sng" baseline="-25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4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6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LI-COR LI-7810 vs. </a:t>
            </a:r>
            <a:r>
              <a:rPr lang="en-US" altLang="ja-JP" sz="1600" dirty="0" err="1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Picarro</a:t>
            </a:r>
            <a:r>
              <a:rPr lang="en-US" altLang="ja-JP" sz="16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G4301</a:t>
            </a:r>
            <a:endParaRPr lang="en-US" altLang="ja-JP" sz="1600" b="1" u="sng" dirty="0">
              <a:solidFill>
                <a:srgbClr val="0070C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aerosols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skyradiometer, CIMEL, MAX-DOAS, PM</a:t>
            </a:r>
            <a:r>
              <a:rPr lang="en-US" altLang="ja-JP" sz="1400" baseline="-250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2.5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sensor, COSMOS, satellites, ...</a:t>
            </a:r>
            <a:endParaRPr lang="en-US" altLang="ja-JP" sz="1600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clouds (COD)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</a:t>
            </a:r>
            <a:r>
              <a:rPr lang="en-US" altLang="ja-JP" sz="1600" b="1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 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whole-sky cameras, skyradiometer, pyranometers, satellites, ...</a:t>
            </a:r>
            <a:endParaRPr lang="en-US" altLang="ja-JP" sz="1600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971550" lvl="1" indent="-514350">
              <a:buFont typeface="Arial" panose="020B0604020202020204" pitchFamily="34" charset="0"/>
              <a:buChar char="•"/>
            </a:pP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H</a:t>
            </a:r>
            <a:r>
              <a:rPr lang="en-US" altLang="ja-JP" sz="1600" b="1" u="sng" baseline="-250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2</a:t>
            </a:r>
            <a:r>
              <a:rPr lang="en-US" altLang="ja-JP" sz="1600" b="1" u="sng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O</a:t>
            </a:r>
            <a:r>
              <a:rPr lang="en-US" altLang="ja-JP" sz="1600" dirty="0">
                <a:solidFill>
                  <a:srgbClr val="0070C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: </a:t>
            </a:r>
            <a:r>
              <a:rPr lang="en-US" altLang="ja-JP" sz="1400" dirty="0">
                <a:solidFill>
                  <a:srgbClr val="00B050"/>
                </a:solidFill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MAX-DOAS (4AZ-MAXDOAS), CIMEL, radiosonde, satellites, ...</a:t>
            </a:r>
          </a:p>
          <a:p>
            <a:pPr lvl="1"/>
            <a:endParaRPr kumimoji="1" lang="en-US" altLang="ja-JP" sz="1600" b="1" dirty="0"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altLang="ja-JP" sz="1600" b="1" dirty="0">
                <a:latin typeface="Arial" panose="020B0604020202020204" pitchFamily="34" charset="0"/>
                <a:ea typeface="Meiryo UI" pitchFamily="50" charset="-128"/>
                <a:cs typeface="Arial" panose="020B0604020202020204" pitchFamily="34" charset="0"/>
              </a:rPr>
              <a:t>To create videos of the instruction/maintenance manuals of instruments</a:t>
            </a:r>
          </a:p>
          <a:p>
            <a:pPr marL="971550" lvl="1" indent="-514350">
              <a:buFont typeface="Arial" panose="020B0604020202020204" pitchFamily="34" charset="0"/>
              <a:buChar char="•"/>
            </a:pPr>
            <a:endParaRPr lang="en-US" altLang="ja-JP" sz="1600" dirty="0">
              <a:solidFill>
                <a:srgbClr val="00B050"/>
              </a:solidFill>
              <a:latin typeface="Arial" panose="020B0604020202020204" pitchFamily="34" charset="0"/>
              <a:ea typeface="Meiryo UI" pitchFamily="50" charset="-128"/>
              <a:cs typeface="Arial" panose="020B0604020202020204" pitchFamily="34" charset="0"/>
            </a:endParaRPr>
          </a:p>
        </p:txBody>
      </p:sp>
      <p:cxnSp>
        <p:nvCxnSpPr>
          <p:cNvPr id="3" name="直線コネクタ 2"/>
          <p:cNvCxnSpPr>
            <a:cxnSpLocks/>
          </p:cNvCxnSpPr>
          <p:nvPr/>
        </p:nvCxnSpPr>
        <p:spPr>
          <a:xfrm>
            <a:off x="0" y="803305"/>
            <a:ext cx="9906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1210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2165</TotalTime>
  <Words>206</Words>
  <Application>Microsoft Office PowerPoint</Application>
  <PresentationFormat>A4 210 x 297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HI</cp:lastModifiedBy>
  <cp:revision>147</cp:revision>
  <cp:lastPrinted>2013-06-05T06:35:02Z</cp:lastPrinted>
  <dcterms:created xsi:type="dcterms:W3CDTF">2013-05-01T02:16:19Z</dcterms:created>
  <dcterms:modified xsi:type="dcterms:W3CDTF">2023-11-08T10:24:42Z</dcterms:modified>
</cp:coreProperties>
</file>