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9" r:id="rId3"/>
    <p:sldId id="260" r:id="rId4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4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6" y="72"/>
      </p:cViewPr>
      <p:guideLst>
        <p:guide pos="3120"/>
        <p:guide orient="horz" pos="4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3439-E92C-4CB5-ABC0-4F1264CD12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49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73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1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61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11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9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95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7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9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4A6C-D28F-4FED-9C91-D62264706EB6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3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837" y="96147"/>
            <a:ext cx="9887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Objectives (Chiba Campaign 2018)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37" y="899191"/>
            <a:ext cx="98871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0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Better understanding of spatial-temporal variations in trace gases, aerosols, clouds, and radiations around Chiba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trace gases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: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4AZ-MAXDOAS</a:t>
            </a:r>
            <a:endParaRPr lang="en-US" altLang="ja-JP" sz="2000" dirty="0">
              <a:solidFill>
                <a:srgbClr val="00B05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aerosols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POMs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CIMEL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MAX-DOAS, lidar,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PM2.5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inst., etc.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clouds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MWR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sky camera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radiations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pyranometers, etc.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※</a:t>
            </a:r>
            <a:r>
              <a:rPr lang="ja-JP" altLang="en-US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to be combined with satellite data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 (</a:t>
            </a:r>
            <a:r>
              <a:rPr lang="en-US" altLang="ja-JP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Himawari</a:t>
            </a: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-8, </a:t>
            </a:r>
            <a:r>
              <a:rPr lang="en-US" altLang="ja-JP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GCOM</a:t>
            </a: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-C (</a:t>
            </a:r>
            <a:r>
              <a:rPr lang="en-US" altLang="ja-JP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Shikisai</a:t>
            </a: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), OMI, </a:t>
            </a:r>
            <a:r>
              <a:rPr lang="en-US" altLang="ja-JP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TROPOMI</a:t>
            </a: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</a:t>
            </a:r>
            <a:r>
              <a:rPr lang="en-US" altLang="ja-JP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GOME</a:t>
            </a: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-2, MODIS, </a:t>
            </a:r>
            <a:r>
              <a:rPr lang="en-US" altLang="ja-JP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GOSAT</a:t>
            </a: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etc.)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※</a:t>
            </a:r>
            <a:r>
              <a:rPr lang="ja-JP" altLang="en-US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expected for better interpretation of trend analysis</a:t>
            </a:r>
            <a:r>
              <a:rPr lang="ja-JP" altLang="en-US" sz="20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</a:t>
            </a:r>
            <a:endParaRPr lang="en-US" altLang="ja-JP" sz="2000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lvl="1"/>
            <a:endParaRPr lang="en-US" altLang="ja-JP" sz="2000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0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Multi-pyranometer/multi-sky-camera observations</a:t>
            </a:r>
            <a:endParaRPr kumimoji="1" lang="en-US" altLang="ja-JP" sz="20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For better understanding of the 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3-D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cloud and radiation fields</a:t>
            </a:r>
            <a:endParaRPr kumimoji="1" lang="en-US" altLang="ja-JP" sz="20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sz="20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0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Intercomparison exercise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aerosols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POMs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CIMEL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MAX-DOAS, lidar,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PM2.5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inst., etc.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clouds (COD)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MWR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whole-sky cameras,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POM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pyranometers, satellites, ...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ja-JP" sz="2000" b="1" u="sng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water vapor (PWC)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: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MWR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POM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</a:t>
            </a:r>
            <a:r>
              <a:rPr lang="en-US" altLang="ja-JP" sz="2000" dirty="0" err="1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CIMEL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, MAX-DOAS, ...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20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Others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sz="20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883579"/>
            <a:ext cx="9906000" cy="205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1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73421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Multi-pyranometer/multi-sky-camera observations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883579"/>
            <a:ext cx="9906000" cy="205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3900617"/>
            <a:ext cx="3827171" cy="2522632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63" y="1506828"/>
            <a:ext cx="3338716" cy="268524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9" y="1114833"/>
            <a:ext cx="5124849" cy="523274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cxnSp>
        <p:nvCxnSpPr>
          <p:cNvPr id="11" name="直線コネクタ 10"/>
          <p:cNvCxnSpPr/>
          <p:nvPr/>
        </p:nvCxnSpPr>
        <p:spPr>
          <a:xfrm flipH="1">
            <a:off x="8267076" y="4219731"/>
            <a:ext cx="487180" cy="652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997252" y="4676931"/>
            <a:ext cx="269823" cy="19487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5400463" y="4219731"/>
            <a:ext cx="2596788" cy="652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7030387" y="2271010"/>
            <a:ext cx="532151" cy="45253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5267458" y="1089817"/>
            <a:ext cx="2295080" cy="118119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267458" y="2723548"/>
            <a:ext cx="2295080" cy="362402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ローチャート: 和接合 29"/>
          <p:cNvSpPr/>
          <p:nvPr/>
        </p:nvSpPr>
        <p:spPr>
          <a:xfrm>
            <a:off x="1109272" y="4871803"/>
            <a:ext cx="224853" cy="224853"/>
          </a:xfrm>
          <a:prstGeom prst="flowChartSummingJunction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ローチャート: 和接合 30"/>
          <p:cNvSpPr/>
          <p:nvPr/>
        </p:nvSpPr>
        <p:spPr>
          <a:xfrm>
            <a:off x="1109271" y="3900617"/>
            <a:ext cx="224853" cy="224853"/>
          </a:xfrm>
          <a:prstGeom prst="flowChartSummingJunction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26956" y="5122695"/>
            <a:ext cx="96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CEReS</a:t>
            </a:r>
            <a:endParaRPr kumimoji="1" lang="ja-JP" altLang="en-US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6064" y="4110354"/>
            <a:ext cx="214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Faculty of Engineering (FE)</a:t>
            </a:r>
            <a:endParaRPr kumimoji="1" lang="ja-JP" altLang="en-US" sz="1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23164" y="5378543"/>
            <a:ext cx="3117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- 2 sets of instruments for consistency test</a:t>
            </a:r>
            <a:endParaRPr kumimoji="1" lang="ja-JP" altLang="en-US" sz="1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7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73421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Instruments to be used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883579"/>
            <a:ext cx="9906000" cy="205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0860"/>
              </p:ext>
            </p:extLst>
          </p:nvPr>
        </p:nvGraphicFramePr>
        <p:xfrm>
          <a:off x="137587" y="1311636"/>
          <a:ext cx="9630825" cy="265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92838508"/>
                    </a:ext>
                  </a:extLst>
                </a:gridCol>
                <a:gridCol w="833534">
                  <a:extLst>
                    <a:ext uri="{9D8B030D-6E8A-4147-A177-3AD203B41FA5}">
                      <a16:colId xmlns:a16="http://schemas.microsoft.com/office/drawing/2014/main" val="310437450"/>
                    </a:ext>
                  </a:extLst>
                </a:gridCol>
                <a:gridCol w="2320802">
                  <a:extLst>
                    <a:ext uri="{9D8B030D-6E8A-4147-A177-3AD203B41FA5}">
                      <a16:colId xmlns:a16="http://schemas.microsoft.com/office/drawing/2014/main" val="500116158"/>
                    </a:ext>
                  </a:extLst>
                </a:gridCol>
                <a:gridCol w="2241030">
                  <a:extLst>
                    <a:ext uri="{9D8B030D-6E8A-4147-A177-3AD203B41FA5}">
                      <a16:colId xmlns:a16="http://schemas.microsoft.com/office/drawing/2014/main" val="4193680407"/>
                    </a:ext>
                  </a:extLst>
                </a:gridCol>
                <a:gridCol w="1978701">
                  <a:extLst>
                    <a:ext uri="{9D8B030D-6E8A-4147-A177-3AD203B41FA5}">
                      <a16:colId xmlns:a16="http://schemas.microsoft.com/office/drawing/2014/main" val="558417471"/>
                    </a:ext>
                  </a:extLst>
                </a:gridCol>
                <a:gridCol w="2048478">
                  <a:extLst>
                    <a:ext uri="{9D8B030D-6E8A-4147-A177-3AD203B41FA5}">
                      <a16:colId xmlns:a16="http://schemas.microsoft.com/office/drawing/2014/main" val="1213555388"/>
                    </a:ext>
                  </a:extLst>
                </a:gridCol>
              </a:tblGrid>
              <a:tr h="4098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Pyranometer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Whole-sky</a:t>
                      </a:r>
                      <a:r>
                        <a:rPr kumimoji="1" lang="en-US" altLang="ja-JP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camera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Met. obs.</a:t>
                      </a:r>
                      <a:r>
                        <a:rPr kumimoji="1" lang="en-US" altLang="ja-JP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</a:t>
                      </a:r>
                    </a:p>
                    <a:p>
                      <a:pPr algn="ctr"/>
                      <a:r>
                        <a:rPr kumimoji="1" lang="en-US" altLang="ja-JP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(p, T, RH)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58901923"/>
                  </a:ext>
                </a:extLst>
              </a:tr>
              <a:tr h="4799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CEReS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CM21</a:t>
                      </a:r>
                      <a:endParaRPr kumimoji="1" lang="en-US" altLang="ja-JP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(running)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PSV-</a:t>
                      </a:r>
                      <a:r>
                        <a:rPr kumimoji="1" lang="en-US" altLang="ja-JP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100W2</a:t>
                      </a:r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(new)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(running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SKYNET system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(running)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SKYNET</a:t>
                      </a:r>
                      <a:r>
                        <a:rPr kumimoji="1" lang="en-US" altLang="ja-JP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site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736565424"/>
                  </a:ext>
                </a:extLst>
              </a:tr>
              <a:tr h="957839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CMP21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(new)+Okamoto-san’ &amp; Nakanishi-san’s logger</a:t>
                      </a:r>
                      <a:r>
                        <a:rPr kumimoji="1" lang="en-US" altLang="ja-JP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(ready)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camera</a:t>
                      </a:r>
                      <a:r>
                        <a:rPr kumimoji="1" lang="en-US" altLang="ja-JP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(ready)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Takamura</a:t>
                      </a:r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-sensei’s camera</a:t>
                      </a:r>
                      <a:r>
                        <a:rPr kumimoji="1" lang="en-US" altLang="ja-JP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(w/o cover) (ready)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Okamoto-san’ &amp; Nakanishi-san’s system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(ready)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Focusing on </a:t>
                      </a:r>
                      <a:r>
                        <a:rPr kumimoji="1" lang="en-US" altLang="ja-JP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couple of days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35528575"/>
                  </a:ext>
                </a:extLst>
              </a:tr>
              <a:tr h="7606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CMP21+Horio-kun’s</a:t>
                      </a:r>
                      <a:r>
                        <a:rPr kumimoji="1" lang="en-US" altLang="ja-JP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raspi</a:t>
                      </a:r>
                      <a:r>
                        <a:rPr kumimoji="1" lang="en-US" altLang="ja-JP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(ready for install)</a:t>
                      </a:r>
                      <a:endParaRPr kumimoji="1" lang="ja-JP" altLang="en-US" sz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Takamura</a:t>
                      </a:r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-sensei’s camera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(running)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Takano-sensei’s system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(running)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Takano-sensei’s place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1025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84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1984</TotalTime>
  <Words>206</Words>
  <Application>Microsoft Office PowerPoint</Application>
  <PresentationFormat>A4 210 x 297 mm</PresentationFormat>
  <Paragraphs>56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110</cp:revision>
  <cp:lastPrinted>2013-06-05T06:35:02Z</cp:lastPrinted>
  <dcterms:created xsi:type="dcterms:W3CDTF">2013-05-01T02:16:19Z</dcterms:created>
  <dcterms:modified xsi:type="dcterms:W3CDTF">2018-11-09T03:21:38Z</dcterms:modified>
</cp:coreProperties>
</file>