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63" r:id="rId2"/>
    <p:sldId id="266" r:id="rId3"/>
    <p:sldId id="259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64" r:id="rId15"/>
    <p:sldId id="286" r:id="rId16"/>
    <p:sldId id="287" r:id="rId17"/>
    <p:sldId id="288" r:id="rId18"/>
    <p:sldId id="289" r:id="rId19"/>
    <p:sldId id="279" r:id="rId20"/>
    <p:sldId id="280" r:id="rId21"/>
    <p:sldId id="281" r:id="rId22"/>
    <p:sldId id="282" r:id="rId23"/>
    <p:sldId id="283" r:id="rId24"/>
    <p:sldId id="284" r:id="rId25"/>
    <p:sldId id="285" r:id="rId26"/>
  </p:sldIdLst>
  <p:sldSz cx="9906000" cy="6858000" type="A4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20" userDrawn="1">
          <p15:clr>
            <a:srgbClr val="A4A3A4"/>
          </p15:clr>
        </p15:guide>
        <p15:guide id="2" orient="horz" pos="42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7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618" y="114"/>
      </p:cViewPr>
      <p:guideLst>
        <p:guide pos="3120"/>
        <p:guide orient="horz" pos="42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DFA32-AB0E-4BA8-929F-89F60618A458}" type="datetimeFigureOut">
              <a:rPr kumimoji="1" lang="ja-JP" altLang="en-US" smtClean="0"/>
              <a:t>2017/7/19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F3439-E92C-4CB5-ABC0-4F1264CD124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8529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B4A6C-D28F-4FED-9C91-D62264706EB6}" type="datetimeFigureOut">
              <a:rPr kumimoji="1" lang="ja-JP" altLang="en-US" smtClean="0"/>
              <a:t>2017/7/19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1F46-B6BF-41FC-B12F-BF225E8BC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0733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B4A6C-D28F-4FED-9C91-D62264706EB6}" type="datetimeFigureOut">
              <a:rPr kumimoji="1" lang="ja-JP" altLang="en-US" smtClean="0"/>
              <a:t>2017/7/19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1F46-B6BF-41FC-B12F-BF225E8BC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078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B4A6C-D28F-4FED-9C91-D62264706EB6}" type="datetimeFigureOut">
              <a:rPr kumimoji="1" lang="ja-JP" altLang="en-US" smtClean="0"/>
              <a:t>2017/7/19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1F46-B6BF-41FC-B12F-BF225E8BC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2197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B4A6C-D28F-4FED-9C91-D62264706EB6}" type="datetimeFigureOut">
              <a:rPr kumimoji="1" lang="ja-JP" altLang="en-US" smtClean="0"/>
              <a:t>2017/7/19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1F46-B6BF-41FC-B12F-BF225E8BC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9616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B4A6C-D28F-4FED-9C91-D62264706EB6}" type="datetimeFigureOut">
              <a:rPr kumimoji="1" lang="ja-JP" altLang="en-US" smtClean="0"/>
              <a:t>2017/7/19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1F46-B6BF-41FC-B12F-BF225E8BC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411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B4A6C-D28F-4FED-9C91-D62264706EB6}" type="datetimeFigureOut">
              <a:rPr kumimoji="1" lang="ja-JP" altLang="en-US" smtClean="0"/>
              <a:t>2017/7/19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1F46-B6BF-41FC-B12F-BF225E8BC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393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B4A6C-D28F-4FED-9C91-D62264706EB6}" type="datetimeFigureOut">
              <a:rPr kumimoji="1" lang="ja-JP" altLang="en-US" smtClean="0"/>
              <a:t>2017/7/19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1F46-B6BF-41FC-B12F-BF225E8BC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6958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B4A6C-D28F-4FED-9C91-D62264706EB6}" type="datetimeFigureOut">
              <a:rPr kumimoji="1" lang="ja-JP" altLang="en-US" smtClean="0"/>
              <a:t>2017/7/19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1F46-B6BF-41FC-B12F-BF225E8BC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7797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B4A6C-D28F-4FED-9C91-D62264706EB6}" type="datetimeFigureOut">
              <a:rPr kumimoji="1" lang="ja-JP" altLang="en-US" smtClean="0"/>
              <a:t>2017/7/19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1F46-B6BF-41FC-B12F-BF225E8BC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7398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B4A6C-D28F-4FED-9C91-D62264706EB6}" type="datetimeFigureOut">
              <a:rPr kumimoji="1" lang="ja-JP" altLang="en-US" smtClean="0"/>
              <a:t>2017/7/19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1F46-B6BF-41FC-B12F-BF225E8BC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9930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B4A6C-D28F-4FED-9C91-D62264706EB6}" type="datetimeFigureOut">
              <a:rPr kumimoji="1" lang="ja-JP" altLang="en-US" smtClean="0"/>
              <a:t>2017/7/19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1F46-B6BF-41FC-B12F-BF225E8BC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732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B4A6C-D28F-4FED-9C91-D62264706EB6}" type="datetimeFigureOut">
              <a:rPr kumimoji="1" lang="ja-JP" altLang="en-US" smtClean="0"/>
              <a:t>2017/7/19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D1F46-B6BF-41FC-B12F-BF225E8BC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331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19100" y="96147"/>
            <a:ext cx="9080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b="1" dirty="0"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Weather</a:t>
            </a:r>
          </a:p>
        </p:txBody>
      </p:sp>
      <p:cxnSp>
        <p:nvCxnSpPr>
          <p:cNvPr id="3" name="直線コネクタ 2"/>
          <p:cNvCxnSpPr/>
          <p:nvPr/>
        </p:nvCxnSpPr>
        <p:spPr>
          <a:xfrm>
            <a:off x="0" y="883579"/>
            <a:ext cx="9880600" cy="54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 descr="画面の領域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033" y="1358970"/>
            <a:ext cx="6701934" cy="4976901"/>
          </a:xfrm>
          <a:prstGeom prst="rect">
            <a:avLst/>
          </a:prstGeom>
        </p:spPr>
      </p:pic>
      <p:sp>
        <p:nvSpPr>
          <p:cNvPr id="6" name="フリーフォーム: 図形 5"/>
          <p:cNvSpPr/>
          <p:nvPr/>
        </p:nvSpPr>
        <p:spPr>
          <a:xfrm>
            <a:off x="1816100" y="4152900"/>
            <a:ext cx="6324600" cy="1549400"/>
          </a:xfrm>
          <a:custGeom>
            <a:avLst/>
            <a:gdLst>
              <a:gd name="connsiteX0" fmla="*/ 1739900 w 6324600"/>
              <a:gd name="connsiteY0" fmla="*/ 38100 h 1498600"/>
              <a:gd name="connsiteX1" fmla="*/ 6324600 w 6324600"/>
              <a:gd name="connsiteY1" fmla="*/ 0 h 1498600"/>
              <a:gd name="connsiteX2" fmla="*/ 6311900 w 6324600"/>
              <a:gd name="connsiteY2" fmla="*/ 774700 h 1498600"/>
              <a:gd name="connsiteX3" fmla="*/ 2565400 w 6324600"/>
              <a:gd name="connsiteY3" fmla="*/ 800100 h 1498600"/>
              <a:gd name="connsiteX4" fmla="*/ 2590800 w 6324600"/>
              <a:gd name="connsiteY4" fmla="*/ 1498600 h 1498600"/>
              <a:gd name="connsiteX5" fmla="*/ 12700 w 6324600"/>
              <a:gd name="connsiteY5" fmla="*/ 1498600 h 1498600"/>
              <a:gd name="connsiteX6" fmla="*/ 0 w 6324600"/>
              <a:gd name="connsiteY6" fmla="*/ 698500 h 1498600"/>
              <a:gd name="connsiteX7" fmla="*/ 1765300 w 6324600"/>
              <a:gd name="connsiteY7" fmla="*/ 736600 h 1498600"/>
              <a:gd name="connsiteX8" fmla="*/ 1739900 w 6324600"/>
              <a:gd name="connsiteY8" fmla="*/ 3810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4600" h="1498600">
                <a:moveTo>
                  <a:pt x="1739900" y="38100"/>
                </a:moveTo>
                <a:lnTo>
                  <a:pt x="6324600" y="0"/>
                </a:lnTo>
                <a:lnTo>
                  <a:pt x="6311900" y="774700"/>
                </a:lnTo>
                <a:lnTo>
                  <a:pt x="2565400" y="800100"/>
                </a:lnTo>
                <a:lnTo>
                  <a:pt x="2590800" y="1498600"/>
                </a:lnTo>
                <a:lnTo>
                  <a:pt x="12700" y="1498600"/>
                </a:lnTo>
                <a:lnTo>
                  <a:pt x="0" y="698500"/>
                </a:lnTo>
                <a:lnTo>
                  <a:pt x="1765300" y="736600"/>
                </a:lnTo>
                <a:lnTo>
                  <a:pt x="1739900" y="381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70500" y="6105038"/>
            <a:ext cx="323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70C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Rainy season ended.</a:t>
            </a:r>
            <a:endParaRPr kumimoji="1" lang="ja-JP" altLang="en-US" sz="2400" dirty="0">
              <a:solidFill>
                <a:srgbClr val="0070C0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H="1" flipV="1">
            <a:off x="4940300" y="5422900"/>
            <a:ext cx="419100" cy="736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49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/>
              <a:t>全天日射量</a:t>
            </a:r>
            <a:r>
              <a:rPr lang="ja-JP" altLang="en-US" sz="1950" b="1" dirty="0"/>
              <a:t>（</a:t>
            </a:r>
            <a:r>
              <a:rPr lang="en-US" altLang="ja-JP" sz="1950" b="1" dirty="0"/>
              <a:t>CMP21#2=raspberry Pi</a:t>
            </a:r>
            <a:r>
              <a:rPr lang="ja-JP" altLang="en-US" sz="1950" b="1" dirty="0"/>
              <a:t>）　</a:t>
            </a:r>
            <a:r>
              <a:rPr lang="en-US" altLang="ja-JP" b="1" dirty="0"/>
              <a:t>Jul.17</a:t>
            </a:r>
            <a:endParaRPr lang="ja-JP" altLang="en-US" sz="1950" b="1" dirty="0"/>
          </a:p>
        </p:txBody>
      </p:sp>
      <p:sp>
        <p:nvSpPr>
          <p:cNvPr id="5" name="楕円 4"/>
          <p:cNvSpPr/>
          <p:nvPr/>
        </p:nvSpPr>
        <p:spPr>
          <a:xfrm>
            <a:off x="6417673" y="2503850"/>
            <a:ext cx="99060" cy="990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63"/>
          </a:p>
        </p:txBody>
      </p:sp>
      <p:sp>
        <p:nvSpPr>
          <p:cNvPr id="6" name="楕円 5"/>
          <p:cNvSpPr/>
          <p:nvPr/>
        </p:nvSpPr>
        <p:spPr>
          <a:xfrm>
            <a:off x="6417673" y="2712546"/>
            <a:ext cx="99060" cy="990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63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2128838"/>
            <a:ext cx="8172450" cy="408622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94" y="2128838"/>
            <a:ext cx="8172450" cy="40862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94" y="1984743"/>
            <a:ext cx="8172450" cy="408622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1984743"/>
            <a:ext cx="817245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78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1038" y="841058"/>
            <a:ext cx="8543925" cy="1175564"/>
          </a:xfrm>
        </p:spPr>
        <p:txBody>
          <a:bodyPr>
            <a:normAutofit fontScale="90000"/>
          </a:bodyPr>
          <a:lstStyle/>
          <a:p>
            <a:r>
              <a:rPr lang="ja-JP" altLang="en-US" b="1" dirty="0"/>
              <a:t>地上観測機器の精度</a:t>
            </a:r>
            <a:r>
              <a:rPr lang="en-US" altLang="ja-JP" sz="1950" b="1" dirty="0">
                <a:solidFill>
                  <a:prstClr val="black"/>
                </a:solidFill>
              </a:rPr>
              <a:t> </a:t>
            </a:r>
            <a:r>
              <a:rPr lang="ja-JP" altLang="en-US" sz="1950" b="1" dirty="0">
                <a:solidFill>
                  <a:prstClr val="black"/>
                </a:solidFill>
              </a:rPr>
              <a:t>（</a:t>
            </a:r>
            <a:r>
              <a:rPr lang="en-US" altLang="ja-JP" sz="1950" b="1" dirty="0">
                <a:solidFill>
                  <a:prstClr val="black"/>
                </a:solidFill>
              </a:rPr>
              <a:t>CMP#2</a:t>
            </a:r>
            <a:r>
              <a:rPr lang="ja-JP" altLang="en-US" sz="1950" b="1" dirty="0">
                <a:solidFill>
                  <a:prstClr val="black"/>
                </a:solidFill>
              </a:rPr>
              <a:t>＝</a:t>
            </a:r>
            <a:r>
              <a:rPr lang="en-US" altLang="ja-JP" sz="1950" b="1" dirty="0">
                <a:solidFill>
                  <a:prstClr val="black"/>
                </a:solidFill>
              </a:rPr>
              <a:t>raspberry Pi</a:t>
            </a:r>
            <a:r>
              <a:rPr lang="ja-JP" altLang="en-US" b="1" dirty="0"/>
              <a:t>　</a:t>
            </a:r>
            <a:r>
              <a:rPr lang="en-US" altLang="ja-JP" b="1" dirty="0"/>
              <a:t>Jul.17</a:t>
            </a:r>
            <a:r>
              <a:rPr lang="ja-JP" altLang="en-US" sz="1950" b="1" dirty="0"/>
              <a:t>　</a:t>
            </a:r>
            <a:br>
              <a:rPr lang="en-US" altLang="ja-JP" sz="1950" b="1" dirty="0"/>
            </a:br>
            <a:r>
              <a:rPr lang="ja-JP" altLang="en-US" sz="1950" b="1" dirty="0"/>
              <a:t>　　　　　　　　　　　　　　　　　　　　　</a:t>
            </a:r>
            <a:r>
              <a:rPr lang="en-US" altLang="ja-JP" sz="1950" b="1" dirty="0"/>
              <a:t>every</a:t>
            </a:r>
            <a:r>
              <a:rPr lang="ja-JP" altLang="en-US" sz="1950" b="1" dirty="0"/>
              <a:t>　</a:t>
            </a:r>
            <a:r>
              <a:rPr lang="en-US" altLang="ja-JP" sz="1950" b="1"/>
              <a:t>30seconds</a:t>
            </a:r>
            <a:r>
              <a:rPr lang="ja-JP" altLang="en-US" sz="1950" b="1"/>
              <a:t>）</a:t>
            </a:r>
            <a:r>
              <a:rPr lang="ja-JP" altLang="en-US" sz="1950" b="1" dirty="0"/>
              <a:t>　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3" y="2016622"/>
            <a:ext cx="817245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49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/>
              <a:t>全天日射量</a:t>
            </a:r>
            <a:r>
              <a:rPr lang="ja-JP" altLang="en-US" sz="1950" b="1" dirty="0"/>
              <a:t>（</a:t>
            </a:r>
            <a:r>
              <a:rPr lang="en-US" altLang="ja-JP" sz="1950" b="1" dirty="0"/>
              <a:t>CMP21#2=raspberry Pi</a:t>
            </a:r>
            <a:r>
              <a:rPr lang="ja-JP" altLang="en-US" sz="1950" b="1" dirty="0"/>
              <a:t>）　</a:t>
            </a:r>
            <a:r>
              <a:rPr lang="en-US" altLang="ja-JP" b="1" dirty="0"/>
              <a:t>Jul.17</a:t>
            </a:r>
            <a:endParaRPr lang="ja-JP" altLang="en-US" sz="1950" b="1" dirty="0"/>
          </a:p>
        </p:txBody>
      </p:sp>
      <p:sp>
        <p:nvSpPr>
          <p:cNvPr id="5" name="楕円 4"/>
          <p:cNvSpPr/>
          <p:nvPr/>
        </p:nvSpPr>
        <p:spPr>
          <a:xfrm>
            <a:off x="6417673" y="2503850"/>
            <a:ext cx="99060" cy="990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63"/>
          </a:p>
        </p:txBody>
      </p:sp>
      <p:sp>
        <p:nvSpPr>
          <p:cNvPr id="6" name="楕円 5"/>
          <p:cNvSpPr/>
          <p:nvPr/>
        </p:nvSpPr>
        <p:spPr>
          <a:xfrm>
            <a:off x="6417673" y="2712546"/>
            <a:ext cx="99060" cy="990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63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2128838"/>
            <a:ext cx="8172450" cy="408622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94" y="2128838"/>
            <a:ext cx="8172450" cy="40862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94" y="1984743"/>
            <a:ext cx="8172450" cy="408622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1984743"/>
            <a:ext cx="817245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6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1038" y="841058"/>
            <a:ext cx="8543925" cy="1175564"/>
          </a:xfrm>
        </p:spPr>
        <p:txBody>
          <a:bodyPr>
            <a:normAutofit fontScale="90000"/>
          </a:bodyPr>
          <a:lstStyle/>
          <a:p>
            <a:r>
              <a:rPr lang="ja-JP" altLang="en-US" b="1" dirty="0"/>
              <a:t>地上観測機器の精度</a:t>
            </a:r>
            <a:r>
              <a:rPr lang="en-US" altLang="ja-JP" sz="1950" b="1" dirty="0">
                <a:solidFill>
                  <a:prstClr val="black"/>
                </a:solidFill>
              </a:rPr>
              <a:t> </a:t>
            </a:r>
            <a:r>
              <a:rPr lang="ja-JP" altLang="en-US" sz="1950" b="1" dirty="0">
                <a:solidFill>
                  <a:prstClr val="black"/>
                </a:solidFill>
              </a:rPr>
              <a:t>（</a:t>
            </a:r>
            <a:r>
              <a:rPr lang="en-US" altLang="ja-JP" sz="1950" b="1" dirty="0">
                <a:solidFill>
                  <a:prstClr val="black"/>
                </a:solidFill>
              </a:rPr>
              <a:t>CMP#2</a:t>
            </a:r>
            <a:r>
              <a:rPr lang="ja-JP" altLang="en-US" sz="1950" b="1" dirty="0">
                <a:solidFill>
                  <a:prstClr val="black"/>
                </a:solidFill>
              </a:rPr>
              <a:t>＝</a:t>
            </a:r>
            <a:r>
              <a:rPr lang="en-US" altLang="ja-JP" sz="1950" b="1" dirty="0">
                <a:solidFill>
                  <a:prstClr val="black"/>
                </a:solidFill>
              </a:rPr>
              <a:t>raspberry Pi</a:t>
            </a:r>
            <a:r>
              <a:rPr lang="ja-JP" altLang="en-US" b="1" dirty="0"/>
              <a:t>　</a:t>
            </a:r>
            <a:r>
              <a:rPr lang="en-US" altLang="ja-JP" b="1" dirty="0"/>
              <a:t>Jul.17</a:t>
            </a:r>
            <a:r>
              <a:rPr lang="ja-JP" altLang="en-US" sz="1950" b="1" dirty="0"/>
              <a:t>　</a:t>
            </a:r>
            <a:br>
              <a:rPr lang="en-US" altLang="ja-JP" sz="1950" b="1" dirty="0"/>
            </a:br>
            <a:r>
              <a:rPr lang="ja-JP" altLang="en-US" sz="1950" b="1" dirty="0"/>
              <a:t>　　　　　　　　　　　　　　　　　　　　　</a:t>
            </a:r>
            <a:r>
              <a:rPr lang="en-US" altLang="ja-JP" sz="1950" b="1" dirty="0"/>
              <a:t>every</a:t>
            </a:r>
            <a:r>
              <a:rPr lang="ja-JP" altLang="en-US" sz="1950" b="1" dirty="0"/>
              <a:t> </a:t>
            </a:r>
            <a:r>
              <a:rPr lang="en-US" altLang="ja-JP" sz="1950" b="1"/>
              <a:t>60seconds</a:t>
            </a:r>
            <a:r>
              <a:rPr lang="ja-JP" altLang="en-US" sz="1950" b="1" dirty="0"/>
              <a:t>）　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3" y="2016622"/>
            <a:ext cx="817245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03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4" r="32728" b="66746"/>
          <a:stretch/>
        </p:blipFill>
        <p:spPr>
          <a:xfrm>
            <a:off x="3001341" y="-5519"/>
            <a:ext cx="4021228" cy="212090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5" r="33475" b="66991"/>
          <a:stretch/>
        </p:blipFill>
        <p:spPr>
          <a:xfrm>
            <a:off x="181941" y="1901311"/>
            <a:ext cx="3864556" cy="192083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1" t="2563" r="15247" b="60711"/>
          <a:stretch/>
        </p:blipFill>
        <p:spPr>
          <a:xfrm>
            <a:off x="5586067" y="4989505"/>
            <a:ext cx="4178220" cy="178753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3" r="32994" b="65873"/>
          <a:stretch/>
        </p:blipFill>
        <p:spPr>
          <a:xfrm>
            <a:off x="2715591" y="3602484"/>
            <a:ext cx="4125674" cy="2010365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6" r="32629" b="67320"/>
          <a:stretch/>
        </p:blipFill>
        <p:spPr>
          <a:xfrm>
            <a:off x="5725491" y="1936186"/>
            <a:ext cx="3899373" cy="1845074"/>
          </a:xfrm>
          <a:prstGeom prst="rect">
            <a:avLst/>
          </a:prstGeom>
        </p:spPr>
      </p:pic>
      <p:pic>
        <p:nvPicPr>
          <p:cNvPr id="11" name="Picture 2" descr="Chiba_University Level 1.0 Aerosol Optical Depth data for 12 of JUL in year 2017">
            <a:extLst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41" y="4794845"/>
            <a:ext cx="2602295" cy="195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90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5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1 (North)</a:t>
            </a:r>
            <a:endParaRPr lang="ja-JP" altLang="en-US" sz="325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コンテンツ プレースホルダー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2157790"/>
            <a:ext cx="8543925" cy="3472397"/>
          </a:xfrm>
        </p:spPr>
      </p:pic>
    </p:spTree>
    <p:extLst>
      <p:ext uri="{BB962C8B-B14F-4D97-AF65-F5344CB8AC3E}">
        <p14:creationId xmlns:p14="http://schemas.microsoft.com/office/powerpoint/2010/main" val="2696566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5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2 (West)</a:t>
            </a:r>
            <a:endParaRPr lang="ja-JP" altLang="en-US" sz="325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" name="コンテンツ プレースホルダー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2157790"/>
            <a:ext cx="8543925" cy="3472397"/>
          </a:xfrm>
        </p:spPr>
      </p:pic>
    </p:spTree>
    <p:extLst>
      <p:ext uri="{BB962C8B-B14F-4D97-AF65-F5344CB8AC3E}">
        <p14:creationId xmlns:p14="http://schemas.microsoft.com/office/powerpoint/2010/main" val="1621534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5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3 (East)</a:t>
            </a:r>
            <a:endParaRPr lang="ja-JP" altLang="en-US" sz="325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" name="コンテンツ プレースホルダー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2157790"/>
            <a:ext cx="8543925" cy="3472397"/>
          </a:xfrm>
        </p:spPr>
      </p:pic>
    </p:spTree>
    <p:extLst>
      <p:ext uri="{BB962C8B-B14F-4D97-AF65-F5344CB8AC3E}">
        <p14:creationId xmlns:p14="http://schemas.microsoft.com/office/powerpoint/2010/main" val="4139392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5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4 (South)</a:t>
            </a:r>
            <a:endParaRPr lang="ja-JP" altLang="en-US" sz="325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2157790"/>
            <a:ext cx="8543925" cy="3472397"/>
          </a:xfrm>
        </p:spPr>
      </p:pic>
    </p:spTree>
    <p:extLst>
      <p:ext uri="{BB962C8B-B14F-4D97-AF65-F5344CB8AC3E}">
        <p14:creationId xmlns:p14="http://schemas.microsoft.com/office/powerpoint/2010/main" val="2989316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321"/>
            <a:ext cx="9906000" cy="4732742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783080" y="953626"/>
            <a:ext cx="692969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/>
              <a:t>Scattering of PM 2.5 value measured on 12</a:t>
            </a:r>
            <a:r>
              <a:rPr lang="en-US" sz="1950" baseline="30000" dirty="0"/>
              <a:t>th</a:t>
            </a:r>
            <a:r>
              <a:rPr lang="en-US" sz="1950" dirty="0"/>
              <a:t> &amp; 13</a:t>
            </a:r>
            <a:r>
              <a:rPr lang="en-US" sz="1950" baseline="30000" dirty="0"/>
              <a:t>th</a:t>
            </a:r>
            <a:r>
              <a:rPr lang="en-US" sz="1950" dirty="0"/>
              <a:t> July, 2017</a:t>
            </a:r>
          </a:p>
        </p:txBody>
      </p:sp>
    </p:spTree>
    <p:extLst>
      <p:ext uri="{BB962C8B-B14F-4D97-AF65-F5344CB8AC3E}">
        <p14:creationId xmlns:p14="http://schemas.microsoft.com/office/powerpoint/2010/main" val="1232470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l="15266" t="20956" r="33572" b="8197"/>
          <a:stretch/>
        </p:blipFill>
        <p:spPr>
          <a:xfrm>
            <a:off x="166410" y="1663699"/>
            <a:ext cx="2310859" cy="1800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15136" t="21003" r="33618" b="8349"/>
          <a:stretch/>
        </p:blipFill>
        <p:spPr>
          <a:xfrm>
            <a:off x="2636308" y="1663699"/>
            <a:ext cx="2321226" cy="1800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/>
          <a:srcRect l="15232" t="20836" r="33108" b="8017"/>
          <a:stretch/>
        </p:blipFill>
        <p:spPr>
          <a:xfrm>
            <a:off x="5116573" y="1663699"/>
            <a:ext cx="2323551" cy="1800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/>
          <a:srcRect l="15240" t="20911" r="33501" b="8252"/>
          <a:stretch/>
        </p:blipFill>
        <p:spPr>
          <a:xfrm>
            <a:off x="7599163" y="1663699"/>
            <a:ext cx="2315539" cy="180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/>
          <a:srcRect l="15262" t="21118" r="33877" b="8653"/>
          <a:stretch/>
        </p:blipFill>
        <p:spPr>
          <a:xfrm>
            <a:off x="166410" y="4268583"/>
            <a:ext cx="2317498" cy="1800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7"/>
          <a:srcRect l="15289" t="20894" r="33184" b="8005"/>
          <a:stretch/>
        </p:blipFill>
        <p:spPr>
          <a:xfrm>
            <a:off x="2638547" y="4268583"/>
            <a:ext cx="2318987" cy="1800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8"/>
          <a:srcRect l="15515" t="20973" r="33538" b="8100"/>
          <a:stretch/>
        </p:blipFill>
        <p:spPr>
          <a:xfrm>
            <a:off x="5112173" y="4267575"/>
            <a:ext cx="2298606" cy="18000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9"/>
          <a:srcRect l="15248" t="20899" r="33492" b="8273"/>
          <a:stretch/>
        </p:blipFill>
        <p:spPr>
          <a:xfrm>
            <a:off x="7551242" y="4268583"/>
            <a:ext cx="2315888" cy="180000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19100" y="96147"/>
            <a:ext cx="9080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b="1" dirty="0"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Cloud types (H-8 monitor)</a:t>
            </a:r>
          </a:p>
        </p:txBody>
      </p:sp>
      <p:cxnSp>
        <p:nvCxnSpPr>
          <p:cNvPr id="11" name="直線コネクタ 10"/>
          <p:cNvCxnSpPr/>
          <p:nvPr/>
        </p:nvCxnSpPr>
        <p:spPr>
          <a:xfrm>
            <a:off x="0" y="883579"/>
            <a:ext cx="9880600" cy="54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932776" y="1158513"/>
            <a:ext cx="1200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Jul. 11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59816" y="1158512"/>
            <a:ext cx="1197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Jul. 12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749016" y="1158511"/>
            <a:ext cx="1197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Jul. 13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148518" y="1158510"/>
            <a:ext cx="1197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Jul. 14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32776" y="3776734"/>
            <a:ext cx="1200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Jul. 15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259816" y="3776733"/>
            <a:ext cx="1197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Jul. 16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49016" y="3776732"/>
            <a:ext cx="1197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Jul. 17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148518" y="3776731"/>
            <a:ext cx="1197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Jul. 18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064500" y="6407706"/>
            <a:ext cx="1850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※around noon</a:t>
            </a:r>
            <a:endParaRPr kumimoji="1" lang="ja-JP" altLang="en-US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947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iba_University Level 1.0 aerosol optical depth data for JUL in year 2017">
            <a:extLst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13" y="1905703"/>
            <a:ext cx="4791931" cy="359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hiba_University Level 1.0 water vapor data for JUL in year 2017">
            <a:extLst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5702"/>
            <a:ext cx="4827104" cy="362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474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468" y="571101"/>
            <a:ext cx="7621064" cy="5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90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468" y="571101"/>
            <a:ext cx="7621064" cy="5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76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468" y="571101"/>
            <a:ext cx="7621064" cy="5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21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468" y="571101"/>
            <a:ext cx="7621064" cy="5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05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19100" y="96147"/>
            <a:ext cx="9080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b="1" dirty="0"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What to Do</a:t>
            </a:r>
          </a:p>
        </p:txBody>
      </p:sp>
      <p:cxnSp>
        <p:nvCxnSpPr>
          <p:cNvPr id="3" name="直線コネクタ 2"/>
          <p:cNvCxnSpPr/>
          <p:nvPr/>
        </p:nvCxnSpPr>
        <p:spPr>
          <a:xfrm>
            <a:off x="0" y="883579"/>
            <a:ext cx="9880600" cy="54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666473" y="1258957"/>
            <a:ext cx="86006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Meiryo UI" panose="020B0604030504040204" pitchFamily="50" charset="-128"/>
              <a:buChar char="▶"/>
            </a:pP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Continue daily analysis.</a:t>
            </a:r>
          </a:p>
          <a:p>
            <a:pPr marL="285750" indent="-285750">
              <a:buFont typeface="Meiryo UI" panose="020B0604030504040204" pitchFamily="50" charset="-128"/>
              <a:buChar char="▶"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Meiryo UI" panose="020B0604030504040204" pitchFamily="50" charset="-128"/>
              <a:buChar char="▶"/>
            </a:pP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Pyranometer comparisons under several conditions (e.g., without the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RasPi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CMP21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...)</a:t>
            </a:r>
          </a:p>
          <a:p>
            <a:pPr marL="285750" indent="-285750">
              <a:buFont typeface="Meiryo UI" panose="020B0604030504040204" pitchFamily="50" charset="-128"/>
              <a:buChar char="▶"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Meiryo UI" panose="020B0604030504040204" pitchFamily="50" charset="-128"/>
              <a:buChar char="▶"/>
            </a:pP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Check cloud interferences by clouds using whole-sky camera and lidar.</a:t>
            </a:r>
          </a:p>
          <a:p>
            <a:pPr marL="285750" indent="-285750">
              <a:buFont typeface="Meiryo UI" panose="020B0604030504040204" pitchFamily="50" charset="-128"/>
              <a:buChar char="▶"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Meiryo UI" panose="020B0604030504040204" pitchFamily="50" charset="-128"/>
              <a:buChar char="▶"/>
            </a:pP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Characterization of Chiba’s atmospheric composition in July by using past MAX-DOAS data.</a:t>
            </a:r>
          </a:p>
          <a:p>
            <a:pPr marL="285750" indent="-285750">
              <a:buFont typeface="Meiryo UI" panose="020B0604030504040204" pitchFamily="50" charset="-128"/>
              <a:buChar char="▶"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Meiryo UI" panose="020B0604030504040204" pitchFamily="50" charset="-128"/>
              <a:buChar char="▶"/>
            </a:pP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Seasonal variation in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AOD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and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SSA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Meiryo UI" panose="020B0604030504040204" pitchFamily="50" charset="-128"/>
              <a:buChar char="▶"/>
            </a:pP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Change in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AOD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and </a:t>
            </a:r>
            <a:r>
              <a:rPr lang="en-US" altLang="ja-JP" sz="20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SSA</a:t>
            </a: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before/after the end of rainy season. </a:t>
            </a:r>
          </a:p>
          <a:p>
            <a:pPr marL="285750" indent="-285750">
              <a:buFont typeface="Meiryo UI" panose="020B0604030504040204" pitchFamily="50" charset="-128"/>
              <a:buChar char="▶"/>
            </a:pPr>
            <a:endParaRPr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Meiryo UI" panose="020B0604030504040204" pitchFamily="50" charset="-128"/>
              <a:buChar char="▶"/>
            </a:pPr>
            <a:r>
              <a:rPr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Toward publications.</a:t>
            </a:r>
          </a:p>
        </p:txBody>
      </p:sp>
    </p:spTree>
    <p:extLst>
      <p:ext uri="{BB962C8B-B14F-4D97-AF65-F5344CB8AC3E}">
        <p14:creationId xmlns:p14="http://schemas.microsoft.com/office/powerpoint/2010/main" val="3720875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19100" y="96147"/>
            <a:ext cx="9080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b="1" dirty="0">
                <a:latin typeface="Arial" panose="020B0604020202020204" pitchFamily="34" charset="0"/>
                <a:ea typeface="Meiryo UI" pitchFamily="50" charset="-128"/>
                <a:cs typeface="Arial" panose="020B0604020202020204" pitchFamily="34" charset="0"/>
              </a:rPr>
              <a:t>Topics</a:t>
            </a:r>
          </a:p>
        </p:txBody>
      </p:sp>
      <p:cxnSp>
        <p:nvCxnSpPr>
          <p:cNvPr id="3" name="直線コネクタ 2"/>
          <p:cNvCxnSpPr/>
          <p:nvPr/>
        </p:nvCxnSpPr>
        <p:spPr>
          <a:xfrm>
            <a:off x="0" y="883579"/>
            <a:ext cx="9880600" cy="54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303143" y="1219200"/>
            <a:ext cx="9317935" cy="5069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Meiryo UI" panose="020B0604030504040204" pitchFamily="50" charset="-128"/>
              <a:buChar char="▶"/>
            </a:pP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The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RasPi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pyranometer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system is working well but comparisons with other pyranometers show occasional large differences. Need more tests.</a:t>
            </a:r>
          </a:p>
          <a:p>
            <a:pPr marL="285750" indent="-285750">
              <a:buFont typeface="Meiryo UI" panose="020B0604030504040204" pitchFamily="50" charset="-128"/>
              <a:buChar char="▶"/>
            </a:pPr>
            <a:endParaRPr lang="en-US" altLang="ja-JP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Meiryo UI" panose="020B0604030504040204" pitchFamily="50" charset="-128"/>
              <a:buChar char="▶"/>
            </a:pP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Differences seen among </a:t>
            </a:r>
            <a:r>
              <a:rPr lang="en-US" altLang="ja-JP" sz="2400" b="1" dirty="0" err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4AZ-MAXDOAS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observations and their interpretation.</a:t>
            </a:r>
          </a:p>
          <a:p>
            <a:pPr marL="285750" indent="-285750">
              <a:buFont typeface="Meiryo UI" panose="020B0604030504040204" pitchFamily="50" charset="-128"/>
              <a:buChar char="▶"/>
            </a:pPr>
            <a:endParaRPr kumimoji="1" lang="en-US" altLang="ja-JP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Meiryo UI" panose="020B0604030504040204" pitchFamily="50" charset="-128"/>
              <a:buChar char="▶"/>
            </a:pP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Temporal variations in </a:t>
            </a:r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aerosols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seen from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POM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-02,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CIMEL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, and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PM2.5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Meiryo UI" panose="020B0604030504040204" pitchFamily="50" charset="-128"/>
              <a:buChar char="▶"/>
            </a:pPr>
            <a:endParaRPr kumimoji="1" lang="en-US" altLang="ja-JP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Meiryo UI" panose="020B0604030504040204" pitchFamily="50" charset="-128"/>
              <a:buChar char="▶"/>
            </a:pPr>
            <a:r>
              <a:rPr kumimoji="1"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Temporal variations 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in </a:t>
            </a:r>
            <a:r>
              <a:rPr lang="en-US" altLang="ja-JP" sz="2400" b="1" dirty="0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water vapor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seen from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CIMEL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Meiryo UI" panose="020B0604030504040204" pitchFamily="50" charset="-128"/>
              <a:buChar char="▶"/>
            </a:pPr>
            <a:endParaRPr kumimoji="1" lang="en-US" altLang="ja-JP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Meiryo UI" panose="020B0604030504040204" pitchFamily="50" charset="-128"/>
              <a:buChar char="▶"/>
            </a:pP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Characterization of </a:t>
            </a:r>
            <a:r>
              <a:rPr lang="en-US" altLang="ja-JP" sz="2400" b="1" dirty="0" err="1">
                <a:solidFill>
                  <a:srgbClr val="FF0000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SVA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of </a:t>
            </a:r>
            <a:r>
              <a:rPr lang="en-US" altLang="ja-JP" sz="2400" dirty="0" err="1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POM</a:t>
            </a:r>
            <a:r>
              <a:rPr lang="en-US" altLang="ja-JP" sz="24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-02.</a:t>
            </a:r>
            <a:endParaRPr kumimoji="1" lang="ja-JP" altLang="en-US" sz="24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07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/>
              <a:t>全天日射量</a:t>
            </a:r>
            <a:r>
              <a:rPr lang="ja-JP" altLang="en-US" sz="1950" b="1" dirty="0"/>
              <a:t>（</a:t>
            </a:r>
            <a:r>
              <a:rPr lang="en-US" altLang="ja-JP" sz="1950" b="1" dirty="0"/>
              <a:t>CMP21#2=raspberry Pi</a:t>
            </a:r>
            <a:r>
              <a:rPr lang="ja-JP" altLang="en-US" sz="1950" b="1" dirty="0"/>
              <a:t>）　</a:t>
            </a:r>
            <a:r>
              <a:rPr lang="en-US" altLang="ja-JP" b="1" dirty="0"/>
              <a:t>Jul.14</a:t>
            </a:r>
            <a:endParaRPr lang="ja-JP" altLang="en-US" sz="1950" b="1" dirty="0"/>
          </a:p>
        </p:txBody>
      </p:sp>
      <p:sp>
        <p:nvSpPr>
          <p:cNvPr id="5" name="楕円 4"/>
          <p:cNvSpPr/>
          <p:nvPr/>
        </p:nvSpPr>
        <p:spPr>
          <a:xfrm>
            <a:off x="6417673" y="2503850"/>
            <a:ext cx="99060" cy="990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63"/>
          </a:p>
        </p:txBody>
      </p:sp>
      <p:sp>
        <p:nvSpPr>
          <p:cNvPr id="6" name="楕円 5"/>
          <p:cNvSpPr/>
          <p:nvPr/>
        </p:nvSpPr>
        <p:spPr>
          <a:xfrm>
            <a:off x="6417673" y="2712546"/>
            <a:ext cx="99060" cy="990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63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2128838"/>
            <a:ext cx="8172450" cy="408622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94" y="2128838"/>
            <a:ext cx="817245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24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1038" y="841058"/>
            <a:ext cx="8543925" cy="1175564"/>
          </a:xfrm>
        </p:spPr>
        <p:txBody>
          <a:bodyPr>
            <a:normAutofit fontScale="90000"/>
          </a:bodyPr>
          <a:lstStyle/>
          <a:p>
            <a:r>
              <a:rPr lang="ja-JP" altLang="en-US" b="1" dirty="0"/>
              <a:t>地上観測機器の精度</a:t>
            </a:r>
            <a:r>
              <a:rPr lang="en-US" altLang="ja-JP" sz="1950" b="1" dirty="0">
                <a:solidFill>
                  <a:prstClr val="black"/>
                </a:solidFill>
              </a:rPr>
              <a:t> </a:t>
            </a:r>
            <a:r>
              <a:rPr lang="ja-JP" altLang="en-US" sz="1950" b="1" dirty="0">
                <a:solidFill>
                  <a:prstClr val="black"/>
                </a:solidFill>
              </a:rPr>
              <a:t>（</a:t>
            </a:r>
            <a:r>
              <a:rPr lang="en-US" altLang="ja-JP" sz="1950" b="1" dirty="0">
                <a:solidFill>
                  <a:prstClr val="black"/>
                </a:solidFill>
              </a:rPr>
              <a:t>CMP#2</a:t>
            </a:r>
            <a:r>
              <a:rPr lang="ja-JP" altLang="en-US" sz="1950" b="1" dirty="0">
                <a:solidFill>
                  <a:prstClr val="black"/>
                </a:solidFill>
              </a:rPr>
              <a:t>＝</a:t>
            </a:r>
            <a:r>
              <a:rPr lang="en-US" altLang="ja-JP" sz="1950" b="1" dirty="0">
                <a:solidFill>
                  <a:prstClr val="black"/>
                </a:solidFill>
              </a:rPr>
              <a:t>raspberry Pi</a:t>
            </a:r>
            <a:r>
              <a:rPr lang="ja-JP" altLang="en-US" b="1" dirty="0"/>
              <a:t>　</a:t>
            </a:r>
            <a:r>
              <a:rPr lang="en-US" altLang="ja-JP" b="1" dirty="0"/>
              <a:t>Jul.14</a:t>
            </a:r>
            <a:r>
              <a:rPr lang="ja-JP" altLang="en-US" sz="1950" b="1" dirty="0"/>
              <a:t>　</a:t>
            </a:r>
            <a:br>
              <a:rPr lang="en-US" altLang="ja-JP" sz="1950" b="1" dirty="0"/>
            </a:br>
            <a:r>
              <a:rPr lang="ja-JP" altLang="en-US" sz="1950" b="1" dirty="0"/>
              <a:t>　　　　　　　　　　　　　　　　　　　　　</a:t>
            </a:r>
            <a:r>
              <a:rPr lang="en-US" altLang="ja-JP" sz="1950" b="1" dirty="0"/>
              <a:t>every</a:t>
            </a:r>
            <a:r>
              <a:rPr lang="ja-JP" altLang="en-US" sz="1950" b="1" dirty="0"/>
              <a:t>　</a:t>
            </a:r>
            <a:r>
              <a:rPr lang="en-US" altLang="ja-JP" sz="1950" b="1" dirty="0"/>
              <a:t>2seconds</a:t>
            </a:r>
            <a:r>
              <a:rPr lang="ja-JP" altLang="en-US" sz="1950" b="1" dirty="0"/>
              <a:t>）　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3" y="2016622"/>
            <a:ext cx="817245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15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/>
              <a:t>全天日射量</a:t>
            </a:r>
            <a:r>
              <a:rPr lang="ja-JP" altLang="en-US" sz="1950" b="1" dirty="0"/>
              <a:t>（</a:t>
            </a:r>
            <a:r>
              <a:rPr lang="en-US" altLang="ja-JP" sz="1950" b="1" dirty="0"/>
              <a:t>CMP21#2=raspberry Pi</a:t>
            </a:r>
            <a:r>
              <a:rPr lang="ja-JP" altLang="en-US" sz="1950" b="1" dirty="0"/>
              <a:t>）　</a:t>
            </a:r>
            <a:r>
              <a:rPr lang="en-US" altLang="ja-JP" b="1" dirty="0"/>
              <a:t>Jul.15</a:t>
            </a:r>
            <a:endParaRPr lang="ja-JP" altLang="en-US" sz="1950" b="1" dirty="0"/>
          </a:p>
        </p:txBody>
      </p:sp>
      <p:sp>
        <p:nvSpPr>
          <p:cNvPr id="5" name="楕円 4"/>
          <p:cNvSpPr/>
          <p:nvPr/>
        </p:nvSpPr>
        <p:spPr>
          <a:xfrm>
            <a:off x="6417673" y="2503850"/>
            <a:ext cx="99060" cy="990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63"/>
          </a:p>
        </p:txBody>
      </p:sp>
      <p:sp>
        <p:nvSpPr>
          <p:cNvPr id="6" name="楕円 5"/>
          <p:cNvSpPr/>
          <p:nvPr/>
        </p:nvSpPr>
        <p:spPr>
          <a:xfrm>
            <a:off x="6417673" y="2712546"/>
            <a:ext cx="99060" cy="990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63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2128838"/>
            <a:ext cx="8172450" cy="408622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94" y="2128838"/>
            <a:ext cx="8172450" cy="40862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94" y="2016622"/>
            <a:ext cx="817245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73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1038" y="841058"/>
            <a:ext cx="8543925" cy="1175564"/>
          </a:xfrm>
        </p:spPr>
        <p:txBody>
          <a:bodyPr>
            <a:normAutofit fontScale="90000"/>
          </a:bodyPr>
          <a:lstStyle/>
          <a:p>
            <a:r>
              <a:rPr lang="ja-JP" altLang="en-US" b="1" dirty="0"/>
              <a:t>地上観測機器の精度</a:t>
            </a:r>
            <a:r>
              <a:rPr lang="en-US" altLang="ja-JP" sz="1950" b="1" dirty="0">
                <a:solidFill>
                  <a:prstClr val="black"/>
                </a:solidFill>
              </a:rPr>
              <a:t> </a:t>
            </a:r>
            <a:r>
              <a:rPr lang="ja-JP" altLang="en-US" sz="1950" b="1" dirty="0">
                <a:solidFill>
                  <a:prstClr val="black"/>
                </a:solidFill>
              </a:rPr>
              <a:t>（</a:t>
            </a:r>
            <a:r>
              <a:rPr lang="en-US" altLang="ja-JP" sz="1950" b="1" dirty="0">
                <a:solidFill>
                  <a:prstClr val="black"/>
                </a:solidFill>
              </a:rPr>
              <a:t>CMP#2</a:t>
            </a:r>
            <a:r>
              <a:rPr lang="ja-JP" altLang="en-US" sz="1950" b="1" dirty="0">
                <a:solidFill>
                  <a:prstClr val="black"/>
                </a:solidFill>
              </a:rPr>
              <a:t>＝</a:t>
            </a:r>
            <a:r>
              <a:rPr lang="en-US" altLang="ja-JP" sz="1950" b="1" dirty="0">
                <a:solidFill>
                  <a:prstClr val="black"/>
                </a:solidFill>
              </a:rPr>
              <a:t>raspberry Pi</a:t>
            </a:r>
            <a:r>
              <a:rPr lang="ja-JP" altLang="en-US" b="1" dirty="0"/>
              <a:t>　</a:t>
            </a:r>
            <a:r>
              <a:rPr lang="en-US" altLang="ja-JP" b="1" dirty="0"/>
              <a:t>Jul.15</a:t>
            </a:r>
            <a:r>
              <a:rPr lang="ja-JP" altLang="en-US" sz="1950" b="1" dirty="0"/>
              <a:t>　</a:t>
            </a:r>
            <a:br>
              <a:rPr lang="en-US" altLang="ja-JP" sz="1950" b="1" dirty="0"/>
            </a:br>
            <a:r>
              <a:rPr lang="ja-JP" altLang="en-US" sz="1950" b="1" dirty="0"/>
              <a:t>　　　　　　　　　　　　　　　　　　　　　</a:t>
            </a:r>
            <a:r>
              <a:rPr lang="en-US" altLang="ja-JP" sz="1950" b="1" dirty="0"/>
              <a:t>every</a:t>
            </a:r>
            <a:r>
              <a:rPr lang="ja-JP" altLang="en-US" sz="1950" b="1" dirty="0"/>
              <a:t>　</a:t>
            </a:r>
            <a:r>
              <a:rPr lang="en-US" altLang="ja-JP" sz="1950" b="1" dirty="0"/>
              <a:t>10seconds</a:t>
            </a:r>
            <a:r>
              <a:rPr lang="ja-JP" altLang="en-US" sz="1950" b="1" dirty="0"/>
              <a:t>）　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3" y="2016622"/>
            <a:ext cx="817245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82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/>
              <a:t>全天日射量</a:t>
            </a:r>
            <a:r>
              <a:rPr lang="ja-JP" altLang="en-US" sz="1950" b="1" dirty="0"/>
              <a:t>（</a:t>
            </a:r>
            <a:r>
              <a:rPr lang="en-US" altLang="ja-JP" sz="1950" b="1" dirty="0"/>
              <a:t>CMP21#2=raspberry Pi</a:t>
            </a:r>
            <a:r>
              <a:rPr lang="ja-JP" altLang="en-US" sz="1950" b="1" dirty="0"/>
              <a:t>）　</a:t>
            </a:r>
            <a:r>
              <a:rPr lang="en-US" altLang="ja-JP" b="1" dirty="0"/>
              <a:t>Jul.16</a:t>
            </a:r>
            <a:endParaRPr lang="ja-JP" altLang="en-US" sz="1950" b="1" dirty="0"/>
          </a:p>
        </p:txBody>
      </p:sp>
      <p:sp>
        <p:nvSpPr>
          <p:cNvPr id="5" name="楕円 4"/>
          <p:cNvSpPr/>
          <p:nvPr/>
        </p:nvSpPr>
        <p:spPr>
          <a:xfrm>
            <a:off x="6417673" y="2503850"/>
            <a:ext cx="99060" cy="990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63"/>
          </a:p>
        </p:txBody>
      </p:sp>
      <p:sp>
        <p:nvSpPr>
          <p:cNvPr id="6" name="楕円 5"/>
          <p:cNvSpPr/>
          <p:nvPr/>
        </p:nvSpPr>
        <p:spPr>
          <a:xfrm>
            <a:off x="6417673" y="2712546"/>
            <a:ext cx="99060" cy="9906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63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2128838"/>
            <a:ext cx="8172450" cy="408622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94" y="2128838"/>
            <a:ext cx="8172450" cy="40862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94" y="1984743"/>
            <a:ext cx="8172450" cy="408622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1984743"/>
            <a:ext cx="817245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09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1038" y="841058"/>
            <a:ext cx="8543925" cy="1175564"/>
          </a:xfrm>
        </p:spPr>
        <p:txBody>
          <a:bodyPr>
            <a:normAutofit fontScale="90000"/>
          </a:bodyPr>
          <a:lstStyle/>
          <a:p>
            <a:r>
              <a:rPr lang="ja-JP" altLang="en-US" b="1" dirty="0"/>
              <a:t>地上観測機器の精度</a:t>
            </a:r>
            <a:r>
              <a:rPr lang="en-US" altLang="ja-JP" sz="1950" b="1" dirty="0">
                <a:solidFill>
                  <a:prstClr val="black"/>
                </a:solidFill>
              </a:rPr>
              <a:t> </a:t>
            </a:r>
            <a:r>
              <a:rPr lang="ja-JP" altLang="en-US" sz="1950" b="1" dirty="0">
                <a:solidFill>
                  <a:prstClr val="black"/>
                </a:solidFill>
              </a:rPr>
              <a:t>（</a:t>
            </a:r>
            <a:r>
              <a:rPr lang="en-US" altLang="ja-JP" sz="1950" b="1" dirty="0">
                <a:solidFill>
                  <a:prstClr val="black"/>
                </a:solidFill>
              </a:rPr>
              <a:t>CMP#2</a:t>
            </a:r>
            <a:r>
              <a:rPr lang="ja-JP" altLang="en-US" sz="1950" b="1" dirty="0">
                <a:solidFill>
                  <a:prstClr val="black"/>
                </a:solidFill>
              </a:rPr>
              <a:t>＝</a:t>
            </a:r>
            <a:r>
              <a:rPr lang="en-US" altLang="ja-JP" sz="1950" b="1" dirty="0">
                <a:solidFill>
                  <a:prstClr val="black"/>
                </a:solidFill>
              </a:rPr>
              <a:t>raspberry Pi</a:t>
            </a:r>
            <a:r>
              <a:rPr lang="ja-JP" altLang="en-US" b="1" dirty="0"/>
              <a:t>　</a:t>
            </a:r>
            <a:r>
              <a:rPr lang="en-US" altLang="ja-JP" b="1" dirty="0"/>
              <a:t>Jul.16</a:t>
            </a:r>
            <a:r>
              <a:rPr lang="ja-JP" altLang="en-US" sz="1950" b="1" dirty="0"/>
              <a:t>　</a:t>
            </a:r>
            <a:br>
              <a:rPr lang="en-US" altLang="ja-JP" sz="1950" b="1" dirty="0"/>
            </a:br>
            <a:r>
              <a:rPr lang="ja-JP" altLang="en-US" sz="1950" b="1" dirty="0"/>
              <a:t>　　　　　　　　　　　　　　　　　　　　　</a:t>
            </a:r>
            <a:r>
              <a:rPr lang="en-US" altLang="ja-JP" sz="1950" b="1" dirty="0"/>
              <a:t>every</a:t>
            </a:r>
            <a:r>
              <a:rPr lang="ja-JP" altLang="en-US" sz="1950" b="1" dirty="0"/>
              <a:t>　</a:t>
            </a:r>
            <a:r>
              <a:rPr lang="en-US" altLang="ja-JP" sz="1950" b="1"/>
              <a:t>20seconds</a:t>
            </a:r>
            <a:r>
              <a:rPr lang="ja-JP" altLang="en-US" sz="1950" b="1"/>
              <a:t>）</a:t>
            </a:r>
            <a:r>
              <a:rPr lang="ja-JP" altLang="en-US" sz="1950" b="1" dirty="0"/>
              <a:t>　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3" y="2016622"/>
            <a:ext cx="817245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25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85750" indent="-285750">
          <a:buFont typeface="Meiryo UI" panose="020B0604030504040204" pitchFamily="50" charset="-128"/>
          <a:buChar char="▶"/>
          <a:defRPr sz="2400" dirty="0" smtClean="0">
            <a:latin typeface="Arial" panose="020B0604020202020204" pitchFamily="34" charset="0"/>
            <a:ea typeface="Meiryo UI" panose="020B0604030504040204" pitchFamily="50" charset="-128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1859</TotalTime>
  <Words>278</Words>
  <Application>Microsoft Office PowerPoint</Application>
  <PresentationFormat>A4 210 x 297 mm</PresentationFormat>
  <Paragraphs>50</Paragraphs>
  <Slides>25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2" baseType="lpstr">
      <vt:lpstr>Meiryo UI</vt:lpstr>
      <vt:lpstr>ＭＳ Ｐゴシック</vt:lpstr>
      <vt:lpstr>メイリオ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全天日射量（CMP21#2=raspberry Pi）　Jul.14</vt:lpstr>
      <vt:lpstr>地上観測機器の精度 （CMP#2＝raspberry Pi　Jul.14　 　　　　　　　　　　　　　　　　　　　　　every　2seconds）　</vt:lpstr>
      <vt:lpstr>全天日射量（CMP21#2=raspberry Pi）　Jul.15</vt:lpstr>
      <vt:lpstr>地上観測機器の精度 （CMP#2＝raspberry Pi　Jul.15　 　　　　　　　　　　　　　　　　　　　　　every　10seconds）　</vt:lpstr>
      <vt:lpstr>全天日射量（CMP21#2=raspberry Pi）　Jul.16</vt:lpstr>
      <vt:lpstr>地上観測機器の精度 （CMP#2＝raspberry Pi　Jul.16　 　　　　　　　　　　　　　　　　　　　　　every　20seconds）　</vt:lpstr>
      <vt:lpstr>全天日射量（CMP21#2=raspberry Pi）　Jul.17</vt:lpstr>
      <vt:lpstr>地上観測機器の精度 （CMP#2＝raspberry Pi　Jul.17　 　　　　　　　　　　　　　　　　　　　　　every　30seconds）　</vt:lpstr>
      <vt:lpstr>全天日射量（CMP21#2=raspberry Pi）　Jul.17</vt:lpstr>
      <vt:lpstr>地上観測機器の精度 （CMP#2＝raspberry Pi　Jul.17　 　　　　　　　　　　　　　　　　　　　　　every 60seconds）　</vt:lpstr>
      <vt:lpstr>PowerPoint プレゼンテーション</vt:lpstr>
      <vt:lpstr>MAX-DOAS 1 (North)</vt:lpstr>
      <vt:lpstr>MAX-DOAS 2 (West)</vt:lpstr>
      <vt:lpstr>MAX-DOAS 3 (East)</vt:lpstr>
      <vt:lpstr>MAX-DOAS 4 (South)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入江仁士</dc:creator>
  <cp:lastModifiedBy>入江仁士</cp:lastModifiedBy>
  <cp:revision>100</cp:revision>
  <cp:lastPrinted>2013-06-05T06:35:02Z</cp:lastPrinted>
  <dcterms:created xsi:type="dcterms:W3CDTF">2013-05-01T02:16:19Z</dcterms:created>
  <dcterms:modified xsi:type="dcterms:W3CDTF">2017-07-19T07:24:24Z</dcterms:modified>
</cp:coreProperties>
</file>